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embeddedFontLst>
    <p:embeddedFont>
      <p:font typeface="Roboto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-bold.fntdata"/><Relationship Id="rId30" Type="http://schemas.openxmlformats.org/officeDocument/2006/relationships/font" Target="fonts/Roboto-regular.fntdata"/><Relationship Id="rId11" Type="http://schemas.openxmlformats.org/officeDocument/2006/relationships/slide" Target="slides/slide6.xml"/><Relationship Id="rId33" Type="http://schemas.openxmlformats.org/officeDocument/2006/relationships/font" Target="fonts/Roboto-boldItalic.fntdata"/><Relationship Id="rId10" Type="http://schemas.openxmlformats.org/officeDocument/2006/relationships/slide" Target="slides/slide5.xml"/><Relationship Id="rId32" Type="http://schemas.openxmlformats.org/officeDocument/2006/relationships/font" Target="fonts/Robot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42d2189a4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42d2189a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2d2189a49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42d2189a49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2d2189a49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42d2189a49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2d2189a49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42d2189a49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2d2189a49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42d2189a49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2d2189a49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2d2189a49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2d2189a49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42d2189a49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42d2189a49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42d2189a49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42d2189a49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42d2189a49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solidFill>
                  <a:srgbClr val="444950"/>
                </a:solidFill>
                <a:highlight>
                  <a:srgbClr val="F1F0F0"/>
                </a:highlight>
              </a:rPr>
              <a:t>1 : jamais </a:t>
            </a:r>
            <a:br>
              <a:rPr lang="fr" sz="900">
                <a:solidFill>
                  <a:srgbClr val="444950"/>
                </a:solidFill>
                <a:highlight>
                  <a:srgbClr val="F1F0F0"/>
                </a:highlight>
              </a:rPr>
            </a:br>
            <a:r>
              <a:rPr lang="fr" sz="900">
                <a:solidFill>
                  <a:srgbClr val="444950"/>
                </a:solidFill>
                <a:highlight>
                  <a:srgbClr val="F1F0F0"/>
                </a:highlight>
              </a:rPr>
              <a:t>5 : très souvent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42d2189a49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42d2189a49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solidFill>
                  <a:srgbClr val="444950"/>
                </a:solidFill>
                <a:highlight>
                  <a:srgbClr val="F1F0F0"/>
                </a:highlight>
              </a:rPr>
              <a:t>1</a:t>
            </a:r>
            <a:r>
              <a:rPr lang="fr" sz="900">
                <a:solidFill>
                  <a:srgbClr val="444950"/>
                </a:solidFill>
                <a:highlight>
                  <a:srgbClr val="F1F0F0"/>
                </a:highlight>
              </a:rPr>
              <a:t> : Tout à fait en désaccord</a:t>
            </a:r>
            <a:endParaRPr sz="900">
              <a:solidFill>
                <a:srgbClr val="444950"/>
              </a:solidFill>
              <a:highlight>
                <a:srgbClr val="F1F0F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solidFill>
                  <a:srgbClr val="444950"/>
                </a:solidFill>
                <a:highlight>
                  <a:srgbClr val="F1F0F0"/>
                </a:highlight>
              </a:rPr>
              <a:t>10: Tout à fait d'accord</a:t>
            </a:r>
            <a:br>
              <a:rPr lang="fr" sz="900">
                <a:solidFill>
                  <a:srgbClr val="444950"/>
                </a:solidFill>
                <a:highlight>
                  <a:srgbClr val="F1F0F0"/>
                </a:highlight>
              </a:rPr>
            </a:b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42d2189a49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42d2189a49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900">
                <a:solidFill>
                  <a:srgbClr val="444950"/>
                </a:solidFill>
                <a:highlight>
                  <a:srgbClr val="F1F0F0"/>
                </a:highlight>
              </a:rPr>
              <a:t>1 : Tout à fait en désaccord</a:t>
            </a:r>
            <a:endParaRPr sz="900">
              <a:solidFill>
                <a:srgbClr val="444950"/>
              </a:solidFill>
              <a:highlight>
                <a:srgbClr val="F1F0F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900">
                <a:solidFill>
                  <a:srgbClr val="444950"/>
                </a:solidFill>
                <a:highlight>
                  <a:srgbClr val="F1F0F0"/>
                </a:highlight>
              </a:rPr>
              <a:t>10: Tout à fait d'accord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2d2189a4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2d2189a4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42d2189a49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42d2189a49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900">
                <a:solidFill>
                  <a:srgbClr val="444950"/>
                </a:solidFill>
                <a:highlight>
                  <a:srgbClr val="F1F0F0"/>
                </a:highlight>
              </a:rPr>
              <a:t>1 : Tout à fait en désaccord</a:t>
            </a:r>
            <a:endParaRPr sz="900">
              <a:solidFill>
                <a:srgbClr val="444950"/>
              </a:solidFill>
              <a:highlight>
                <a:srgbClr val="F1F0F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900">
                <a:solidFill>
                  <a:srgbClr val="444950"/>
                </a:solidFill>
                <a:highlight>
                  <a:srgbClr val="F1F0F0"/>
                </a:highlight>
              </a:rPr>
              <a:t>10: Tout à fait d'accord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42d2189a49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42d2189a49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42d2189a49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42d2189a49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2d2189a49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42d2189a49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4356073dd6_1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4356073dd6_1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42d2189a49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42d2189a49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42d2189a49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42d2189a4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42d2189a49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42d2189a49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42d2189a49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42d2189a49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4356073dd6_1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4356073dd6_1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4356073dd6_1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4356073dd6_1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2d2189a49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42d2189a49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Font typeface="Roboto"/>
              <a:buNone/>
              <a:defRPr sz="52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Font typeface="Roboto"/>
              <a:buNone/>
              <a:defRPr sz="5200"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Font typeface="Roboto"/>
              <a:buNone/>
              <a:defRPr sz="5200"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Font typeface="Roboto"/>
              <a:buNone/>
              <a:defRPr sz="5200"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Font typeface="Roboto"/>
              <a:buNone/>
              <a:defRPr sz="5200"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Font typeface="Roboto"/>
              <a:buNone/>
              <a:defRPr sz="5200"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Font typeface="Roboto"/>
              <a:buNone/>
              <a:defRPr sz="5200"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Font typeface="Roboto"/>
              <a:buNone/>
              <a:defRPr sz="5200"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Font typeface="Roboto"/>
              <a:buNone/>
              <a:defRPr sz="5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○"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■"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●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○"/>
              <a:defRPr sz="1200"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■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●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○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Font typeface="Roboto"/>
              <a:buChar char="■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○"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■"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●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○"/>
              <a:defRPr sz="1200"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■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●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Font typeface="Roboto"/>
              <a:buChar char="○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Font typeface="Roboto"/>
              <a:buChar char="■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025" y="1178700"/>
            <a:ext cx="2786099" cy="2786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8874" y="1178700"/>
            <a:ext cx="4951919" cy="278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Accès en lecture</a:t>
            </a:r>
            <a:endParaRPr/>
          </a:p>
        </p:txBody>
      </p:sp>
      <p:sp>
        <p:nvSpPr>
          <p:cNvPr id="116" name="Google Shape;116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Pour le moment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fr" sz="2400"/>
              <a:t>Faculté de médecine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fr" sz="2400"/>
              <a:t>Réseau de l’Université Laval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Bientôt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fr" sz="2400"/>
              <a:t>Le public !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fr" sz="2400"/>
              <a:t>Un autre outil pour s’auto-diagnostiquer mais…</a:t>
            </a:r>
            <a:endParaRPr sz="2400"/>
          </a:p>
          <a:p>
            <a:pPr indent="-381000" lvl="2" marL="1371600" rtl="0" algn="l"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fr" sz="2400"/>
              <a:t>une population éduquée et pleine d’idées d’innovations</a:t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Mission de l’OBNL</a:t>
            </a:r>
            <a:endParaRPr/>
          </a:p>
        </p:txBody>
      </p:sp>
      <p:sp>
        <p:nvSpPr>
          <p:cNvPr id="122" name="Google Shape;122;p23"/>
          <p:cNvSpPr txBox="1"/>
          <p:nvPr>
            <p:ph idx="1" type="body"/>
          </p:nvPr>
        </p:nvSpPr>
        <p:spPr>
          <a:xfrm>
            <a:off x="311700" y="9086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i="1" lang="fr" sz="2400"/>
              <a:t>«  Fournir aux professionnels de la santé une plateforme libre, fiable, moderne et innovante afin qu'ils puissent collaborer dans la création, l'amélioration et la diffusion des connaissances essentielles à l'exercice de leurs professions dans un système de santé au service de tous.  »</a:t>
            </a:r>
            <a:endParaRPr i="1" sz="2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C’est ambitieux...</a:t>
            </a:r>
            <a:endParaRPr/>
          </a:p>
        </p:txBody>
      </p:sp>
      <p:sp>
        <p:nvSpPr>
          <p:cNvPr id="128" name="Google Shape;128;p2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2200"/>
              <a:t> Le but de l'ambition est comme l'horizon, il recule à mesure qu'on avance. </a:t>
            </a:r>
            <a:endParaRPr i="1" sz="2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200"/>
              <a:t>Chauvot de Beauchêne ; Les maximes, réflexions et pensées diverses (1819)</a:t>
            </a:r>
            <a:endParaRPr i="1"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Qui nous a fait confiance au pré-clinique ?</a:t>
            </a:r>
            <a:endParaRPr/>
          </a:p>
        </p:txBody>
      </p:sp>
      <p:sp>
        <p:nvSpPr>
          <p:cNvPr id="134" name="Google Shape;134;p2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Système digestif (officiel)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Pédiatrie 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Dermatologie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Endocrinologie (officiel)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Psychisme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Néphrologie (officiel)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Urologie (officiel)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Démarche clinique</a:t>
            </a:r>
            <a:endParaRPr sz="2000"/>
          </a:p>
        </p:txBody>
      </p:sp>
      <p:sp>
        <p:nvSpPr>
          <p:cNvPr id="135" name="Google Shape;135;p2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Obstétrique (officiel)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Cardiologie (officiel)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ORL (officiel)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Ophtalmo (officiel)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MMS (officiel)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Gériatrie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Orthopédie (officiel)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400"/>
              <a:t>Et qu’en pensent les utilisateurs actuels ? </a:t>
            </a:r>
            <a:endParaRPr sz="3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Sondage avec les étudiants en médecine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Habileté en informatique</a:t>
            </a:r>
            <a:endParaRPr/>
          </a:p>
        </p:txBody>
      </p:sp>
      <p:sp>
        <p:nvSpPr>
          <p:cNvPr id="151" name="Google Shape;151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verage"/>
              <a:buChar char="●"/>
            </a:pPr>
            <a:r>
              <a:rPr lang="fr" sz="2800"/>
              <a:t>Navigation sur le wiki </a:t>
            </a:r>
            <a:endParaRPr sz="2800"/>
          </a:p>
          <a:p>
            <a:pPr indent="-4064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fr" sz="2800"/>
              <a:t>79.1 % débutant </a:t>
            </a:r>
            <a:endParaRPr sz="2800"/>
          </a:p>
          <a:p>
            <a:pPr indent="-406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fr" sz="2800"/>
              <a:t>Modification sur le wiki</a:t>
            </a:r>
            <a:endParaRPr sz="2800"/>
          </a:p>
          <a:p>
            <a:pPr indent="-4064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fr" sz="2800"/>
              <a:t>86 % débutant ou intermédiaire</a:t>
            </a:r>
            <a:endParaRPr sz="2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Profil de l’activité des utilisateurs sur Wikimedica</a:t>
            </a:r>
            <a:endParaRPr/>
          </a:p>
        </p:txBody>
      </p:sp>
      <p:pic>
        <p:nvPicPr>
          <p:cNvPr id="157" name="Google Shape;15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000" y="1019175"/>
            <a:ext cx="8414298" cy="3867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Confiance en l’information</a:t>
            </a:r>
            <a:endParaRPr/>
          </a:p>
        </p:txBody>
      </p:sp>
      <p:pic>
        <p:nvPicPr>
          <p:cNvPr id="163" name="Google Shape;16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894625"/>
            <a:ext cx="8520602" cy="35734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1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Satisfaction générale</a:t>
            </a:r>
            <a:endParaRPr/>
          </a:p>
        </p:txBody>
      </p:sp>
      <p:sp>
        <p:nvSpPr>
          <p:cNvPr id="169" name="Google Shape;169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0" name="Google Shape;17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00087"/>
            <a:ext cx="8520601" cy="3608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Présentateurs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Alain Khalil-Salazar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Marianne Bouvrette</a:t>
            </a:r>
            <a:endParaRPr sz="24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2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Et ce qui vaut de l’or...</a:t>
            </a:r>
            <a:endParaRPr/>
          </a:p>
        </p:txBody>
      </p:sp>
      <p:sp>
        <p:nvSpPr>
          <p:cNvPr id="176" name="Google Shape;176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7" name="Google Shape;17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977415"/>
            <a:ext cx="8520601" cy="39080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Wikimedica dans le futur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Notre vision du futur...</a:t>
            </a:r>
            <a:endParaRPr/>
          </a:p>
        </p:txBody>
      </p:sp>
      <p:sp>
        <p:nvSpPr>
          <p:cNvPr id="188" name="Google Shape;188;p34"/>
          <p:cNvSpPr txBox="1"/>
          <p:nvPr>
            <p:ph idx="1" type="body"/>
          </p:nvPr>
        </p:nvSpPr>
        <p:spPr>
          <a:xfrm>
            <a:off x="311700" y="1152475"/>
            <a:ext cx="8398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Projet Externat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Organismes influents (INESSS, INSPQ, FMOQ - Le médecin du Québec, Cochrane, AMC, AMQ, CQMF, CCMF)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Collaboration interuniversitaire, interdépartementale, interprofessionnelle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Médecins en pratique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Diffusion et création de protocoles hospitaliers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Intelligences artificielles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Implication du monde de la recherche et de l’innovation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En conclusion</a:t>
            </a:r>
            <a:endParaRPr/>
          </a:p>
        </p:txBody>
      </p:sp>
      <p:sp>
        <p:nvSpPr>
          <p:cNvPr id="194" name="Google Shape;194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Projet novateur en données ouvertes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Rayonnement de l’UL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Logiciel fiable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Fonctionnalités ++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Traçabilité de l’information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Peu coûteux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Respectueux des droits d’auteur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Répond à un besoin</a:t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Rendez-vous maintenant à</a:t>
            </a:r>
            <a:r>
              <a:rPr lang="fr"/>
              <a:t>...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http://wikimedi.ca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Qu’est-ce que le GEME ? 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26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Groupe d’enseignement médical étudiant 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fr" sz="2000"/>
              <a:t>Début en 2012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fr" sz="2000"/>
              <a:t>RÉMUL depuis 2015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Principes fondateurs </a:t>
            </a:r>
            <a:endParaRPr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fr" sz="2000"/>
              <a:t>Entraide par les étudiants pour les étudiants</a:t>
            </a:r>
            <a:endParaRPr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fr" sz="2000"/>
              <a:t>Diffusion des outils à TOUS les étudiants gratuitement</a:t>
            </a:r>
            <a:endParaRPr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fr" sz="2000"/>
              <a:t>Diminuer la redondance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r" sz="2000"/>
              <a:t>Caractéristique clé du comité = transparence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Transition vers une nouvelle plateforme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/>
              <a:t>Initialement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r" sz="1800"/>
              <a:t>Dropbox, MEGA, Copy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r" sz="1800"/>
              <a:t>Plusieurs limites...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/>
              <a:t>Recherche d’une plateforme à partir de 2015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r" sz="1800"/>
              <a:t>Application pour téléphone intelligent (android ou apple) ? 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fr" sz="1800"/>
              <a:t>$$$$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r" sz="1800"/>
              <a:t>Wiki suggéré par Antoine Mercier-Linteau en 2016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r" sz="1800"/>
              <a:t>Développement de Wikimedica en 2016-2017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267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Qu’est-ce que Wikimedica ? 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OBNL qui gère la plateforme du même nom</a:t>
            </a:r>
            <a:endParaRPr sz="2400"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Plateforme collaborative de type « wiki »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r" sz="1800"/>
              <a:t>MediaWiki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r" sz="1800"/>
              <a:t>Semantic MediaWiki</a:t>
            </a:r>
            <a:endParaRPr sz="18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En ligne depuis mai 2017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En date du 25 septembre 2018</a:t>
            </a:r>
            <a:endParaRPr sz="24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r" sz="1800"/>
              <a:t>882 </a:t>
            </a:r>
            <a:r>
              <a:rPr lang="fr" sz="1800"/>
              <a:t> pages</a:t>
            </a:r>
            <a:endParaRPr sz="18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r" sz="1800"/>
              <a:t>992 utilisateurs</a:t>
            </a:r>
            <a:endParaRPr sz="18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r" sz="1800"/>
              <a:t>14 954 modifications uniques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526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Notre choix : licence CC-BY-SA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91325" y="12520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CC = Creative Commons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BY = attribution de l’oeuvre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SA = partage dans les mêmes conditions</a:t>
            </a:r>
            <a:endParaRPr sz="1800"/>
          </a:p>
        </p:txBody>
      </p:sp>
      <p:pic>
        <p:nvPicPr>
          <p:cNvPr id="86" name="Google Shape;8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1875" y="1252000"/>
            <a:ext cx="2650561" cy="93262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8"/>
          <p:cNvSpPr txBox="1"/>
          <p:nvPr/>
        </p:nvSpPr>
        <p:spPr>
          <a:xfrm>
            <a:off x="1691675" y="3718150"/>
            <a:ext cx="5919900" cy="5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Même licence que Wikipédia!</a:t>
            </a:r>
            <a:endParaRPr sz="3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Wikimedica est fortement inspiré de Wikipédia</a:t>
            </a:r>
            <a:endParaRPr/>
          </a:p>
        </p:txBody>
      </p:sp>
      <p:sp>
        <p:nvSpPr>
          <p:cNvPr id="93" name="Google Shape;93;p19"/>
          <p:cNvSpPr txBox="1"/>
          <p:nvPr>
            <p:ph idx="1" type="body"/>
          </p:nvPr>
        </p:nvSpPr>
        <p:spPr>
          <a:xfrm>
            <a:off x="311700" y="1152475"/>
            <a:ext cx="8520600" cy="182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Dans son look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Dans son fonctionnement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Dans sa philosophie</a:t>
            </a:r>
            <a:endParaRPr sz="2400"/>
          </a:p>
        </p:txBody>
      </p:sp>
      <p:pic>
        <p:nvPicPr>
          <p:cNvPr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2277" y="1226275"/>
            <a:ext cx="2591500" cy="3174452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9"/>
          <p:cNvSpPr txBox="1"/>
          <p:nvPr/>
        </p:nvSpPr>
        <p:spPr>
          <a:xfrm>
            <a:off x="681250" y="3326800"/>
            <a:ext cx="3690300" cy="8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Mais...</a:t>
            </a:r>
            <a:endParaRPr sz="3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Quelques différences</a:t>
            </a:r>
            <a:endParaRPr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Accès au public en lecture seule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Pour les professionnels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Technique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Pas d’anonymat</a:t>
            </a:r>
            <a:endParaRPr sz="1800"/>
          </a:p>
        </p:txBody>
      </p:sp>
      <p:sp>
        <p:nvSpPr>
          <p:cNvPr id="102" name="Google Shape;102;p2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Éditable par tous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Grand public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Encyclopédique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Anonyme</a:t>
            </a:r>
            <a:endParaRPr sz="1800"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7176" y="2854375"/>
            <a:ext cx="1399649" cy="1714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5200" y="2683175"/>
            <a:ext cx="2056900" cy="205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Accès en édition</a:t>
            </a:r>
            <a:endParaRPr/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Pour</a:t>
            </a:r>
            <a:r>
              <a:rPr lang="fr" sz="2400"/>
              <a:t> le moment : seulement la faculté de médecine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Bientôt : tous les médecins et étudiants en médecine du Canada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Dans le futur proche : tous les professionnels de la santé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fr" sz="2400"/>
              <a:t>Pas d’anonymat sur Wikimedica!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